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71" r:id="rId4"/>
    <p:sldId id="258" r:id="rId5"/>
    <p:sldId id="280" r:id="rId6"/>
    <p:sldId id="284" r:id="rId7"/>
    <p:sldId id="283" r:id="rId8"/>
    <p:sldId id="282" r:id="rId9"/>
    <p:sldId id="275" r:id="rId10"/>
    <p:sldId id="266" r:id="rId11"/>
    <p:sldId id="277" r:id="rId12"/>
    <p:sldId id="279" r:id="rId13"/>
    <p:sldId id="276" r:id="rId14"/>
    <p:sldId id="278" r:id="rId15"/>
    <p:sldId id="285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327"/>
  </p:normalViewPr>
  <p:slideViewPr>
    <p:cSldViewPr snapToGrid="0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2/5/23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2/5/23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2/5/23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2/5/23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nvidia.com/embedded/learn/get-started-jetson-nano-devkit#write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github.com/WongKinYiu/yolov7.git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forums.developer.nvidia.com/t/pytorch-for-jetson/72048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E1B21-D21B-1F11-17AB-C7DDFF8C48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2404534"/>
            <a:ext cx="8131003" cy="1646302"/>
          </a:xfrm>
        </p:spPr>
        <p:txBody>
          <a:bodyPr/>
          <a:lstStyle/>
          <a:p>
            <a:r>
              <a:rPr lang="en-US" dirty="0"/>
              <a:t>Object Detection with YOLO v7 and Jetson Nano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92158A-B16B-4A3C-CE38-9CA56BB46DD3}"/>
              </a:ext>
            </a:extLst>
          </p:cNvPr>
          <p:cNvSpPr txBox="1"/>
          <p:nvPr/>
        </p:nvSpPr>
        <p:spPr>
          <a:xfrm>
            <a:off x="586409" y="6271591"/>
            <a:ext cx="19223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2023 Mike Soniat</a:t>
            </a:r>
          </a:p>
        </p:txBody>
      </p:sp>
    </p:spTree>
    <p:extLst>
      <p:ext uri="{BB962C8B-B14F-4D97-AF65-F5344CB8AC3E}">
        <p14:creationId xmlns:p14="http://schemas.microsoft.com/office/powerpoint/2010/main" val="42913028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3668D-4158-E953-F96E-C97C64C23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743200"/>
            <a:ext cx="8596668" cy="3041373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Testing</a:t>
            </a:r>
          </a:p>
        </p:txBody>
      </p:sp>
    </p:spTree>
    <p:extLst>
      <p:ext uri="{BB962C8B-B14F-4D97-AF65-F5344CB8AC3E}">
        <p14:creationId xmlns:p14="http://schemas.microsoft.com/office/powerpoint/2010/main" val="20739008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6EA6EEB-1DA7-2CFF-5D75-88F8571885F2}"/>
              </a:ext>
            </a:extLst>
          </p:cNvPr>
          <p:cNvSpPr/>
          <p:nvPr/>
        </p:nvSpPr>
        <p:spPr>
          <a:xfrm>
            <a:off x="308919" y="313082"/>
            <a:ext cx="11467070" cy="62318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0C65FE-1B7C-A0DB-8A0F-6257A6C0D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42122"/>
          </a:xfrm>
        </p:spPr>
        <p:txBody>
          <a:bodyPr/>
          <a:lstStyle/>
          <a:p>
            <a:r>
              <a:rPr lang="en-US" dirty="0"/>
              <a:t>Test 1 – Image File (JPG)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3DCF95-6F7F-4D96-2304-BE58EBE84F5C}"/>
              </a:ext>
            </a:extLst>
          </p:cNvPr>
          <p:cNvSpPr txBox="1"/>
          <p:nvPr/>
        </p:nvSpPr>
        <p:spPr>
          <a:xfrm>
            <a:off x="677334" y="1514258"/>
            <a:ext cx="85966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python3 detect.py </a:t>
            </a:r>
          </a:p>
          <a:p>
            <a:r>
              <a:rPr lang="en-US" sz="1400" dirty="0"/>
              <a:t>--weights yolov7-tiny.pt --conf 0.25 --img-size 640 --source inference/images/people.jpg</a:t>
            </a:r>
          </a:p>
          <a:p>
            <a:endParaRPr lang="en-US" sz="1200" dirty="0"/>
          </a:p>
        </p:txBody>
      </p:sp>
      <p:pic>
        <p:nvPicPr>
          <p:cNvPr id="8" name="Picture 7" descr="A picture containing person, soccer, ball, playing&#10;&#10;Description automatically generated">
            <a:extLst>
              <a:ext uri="{FF2B5EF4-FFF2-40B4-BE49-F238E27FC236}">
                <a16:creationId xmlns:a16="http://schemas.microsoft.com/office/drawing/2014/main" id="{9E07B9DE-9C30-B63B-CB6F-43DF1DFA29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2222144"/>
            <a:ext cx="4965148" cy="3723861"/>
          </a:xfrm>
          <a:prstGeom prst="rect">
            <a:avLst/>
          </a:prstGeom>
        </p:spPr>
      </p:pic>
      <p:pic>
        <p:nvPicPr>
          <p:cNvPr id="10" name="Picture 9" descr="A picture containing person, soccer, sport, athletic game&#10;&#10;Description automatically generated">
            <a:extLst>
              <a:ext uri="{FF2B5EF4-FFF2-40B4-BE49-F238E27FC236}">
                <a16:creationId xmlns:a16="http://schemas.microsoft.com/office/drawing/2014/main" id="{B961B39F-38BF-17D4-802B-F1F7ECD5D1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8626" y="2222144"/>
            <a:ext cx="4965149" cy="3723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4775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6EA6EEB-1DA7-2CFF-5D75-88F8571885F2}"/>
              </a:ext>
            </a:extLst>
          </p:cNvPr>
          <p:cNvSpPr/>
          <p:nvPr/>
        </p:nvSpPr>
        <p:spPr>
          <a:xfrm>
            <a:off x="308919" y="313082"/>
            <a:ext cx="11467070" cy="62318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0C65FE-1B7C-A0DB-8A0F-6257A6C0D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42122"/>
          </a:xfrm>
        </p:spPr>
        <p:txBody>
          <a:bodyPr/>
          <a:lstStyle/>
          <a:p>
            <a:r>
              <a:rPr lang="en-US" dirty="0"/>
              <a:t>Test 2 – Image File (PNG)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3DCF95-6F7F-4D96-2304-BE58EBE84F5C}"/>
              </a:ext>
            </a:extLst>
          </p:cNvPr>
          <p:cNvSpPr txBox="1"/>
          <p:nvPr/>
        </p:nvSpPr>
        <p:spPr>
          <a:xfrm>
            <a:off x="677334" y="1514258"/>
            <a:ext cx="85966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python3 detect.py </a:t>
            </a:r>
          </a:p>
          <a:p>
            <a:r>
              <a:rPr lang="en-US" sz="1400" dirty="0"/>
              <a:t>--weights yolov7-tiny.pt --conf 0.25 --img-size 640 --source inference/images/animals.png</a:t>
            </a:r>
          </a:p>
          <a:p>
            <a:endParaRPr lang="en-US" sz="1200" dirty="0"/>
          </a:p>
        </p:txBody>
      </p:sp>
      <p:pic>
        <p:nvPicPr>
          <p:cNvPr id="5" name="Picture 4" descr="A horse and a dog in a field&#10;&#10;Description automatically generated with medium confidence">
            <a:extLst>
              <a:ext uri="{FF2B5EF4-FFF2-40B4-BE49-F238E27FC236}">
                <a16:creationId xmlns:a16="http://schemas.microsoft.com/office/drawing/2014/main" id="{D71BA05C-896E-1A5E-C5F8-1795AF90FD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4553" y="2222144"/>
            <a:ext cx="2736778" cy="4047348"/>
          </a:xfrm>
          <a:prstGeom prst="rect">
            <a:avLst/>
          </a:prstGeom>
        </p:spPr>
      </p:pic>
      <p:pic>
        <p:nvPicPr>
          <p:cNvPr id="9" name="Picture 8" descr="A horse and a dog in a field&#10;&#10;Description automatically generated with medium confidence">
            <a:extLst>
              <a:ext uri="{FF2B5EF4-FFF2-40B4-BE49-F238E27FC236}">
                <a16:creationId xmlns:a16="http://schemas.microsoft.com/office/drawing/2014/main" id="{583B15B5-A1C0-75C7-70EE-5F0673D14E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7848" y="2222144"/>
            <a:ext cx="2711432" cy="4026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6906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6EA6EEB-1DA7-2CFF-5D75-88F8571885F2}"/>
              </a:ext>
            </a:extLst>
          </p:cNvPr>
          <p:cNvSpPr/>
          <p:nvPr/>
        </p:nvSpPr>
        <p:spPr>
          <a:xfrm>
            <a:off x="308919" y="313082"/>
            <a:ext cx="11467070" cy="62318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0C65FE-1B7C-A0DB-8A0F-6257A6C0D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42122"/>
          </a:xfrm>
        </p:spPr>
        <p:txBody>
          <a:bodyPr/>
          <a:lstStyle/>
          <a:p>
            <a:r>
              <a:rPr lang="en-US" dirty="0"/>
              <a:t>Test 3 – Video File (MP4)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3DCF95-6F7F-4D96-2304-BE58EBE84F5C}"/>
              </a:ext>
            </a:extLst>
          </p:cNvPr>
          <p:cNvSpPr txBox="1"/>
          <p:nvPr/>
        </p:nvSpPr>
        <p:spPr>
          <a:xfrm>
            <a:off x="677333" y="1351722"/>
            <a:ext cx="85966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python3 detect.py </a:t>
            </a:r>
          </a:p>
          <a:p>
            <a:r>
              <a:rPr lang="en-US" sz="1400" dirty="0"/>
              <a:t>--weights yolov7-tiny.pt --conf 0.25 --img-size 640 --source inference/images/people.mp4</a:t>
            </a:r>
          </a:p>
          <a:p>
            <a:endParaRPr lang="en-US" sz="1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4348892-9B59-9ED5-142B-2D1E6E84C37D}"/>
              </a:ext>
            </a:extLst>
          </p:cNvPr>
          <p:cNvSpPr txBox="1"/>
          <p:nvPr/>
        </p:nvSpPr>
        <p:spPr>
          <a:xfrm>
            <a:off x="677332" y="4824359"/>
            <a:ext cx="8983501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See Videos in “Source” and “Detect” folders</a:t>
            </a:r>
          </a:p>
          <a:p>
            <a:endParaRPr lang="en-US" dirty="0"/>
          </a:p>
          <a:p>
            <a:r>
              <a:rPr lang="en-US" dirty="0"/>
              <a:t>Video: 19 seconds </a:t>
            </a:r>
          </a:p>
          <a:p>
            <a:r>
              <a:rPr lang="en-US" dirty="0"/>
              <a:t>Time to detect: ~4 minutes</a:t>
            </a:r>
          </a:p>
        </p:txBody>
      </p:sp>
      <p:pic>
        <p:nvPicPr>
          <p:cNvPr id="5" name="Picture 4" descr="A group of people standing on a sidewalk&#10;&#10;Description automatically generated with low confidence">
            <a:extLst>
              <a:ext uri="{FF2B5EF4-FFF2-40B4-BE49-F238E27FC236}">
                <a16:creationId xmlns:a16="http://schemas.microsoft.com/office/drawing/2014/main" id="{2F8D8B87-D67F-381D-12D2-818722B888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2" y="1889379"/>
            <a:ext cx="4689798" cy="2630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10416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6EA6EEB-1DA7-2CFF-5D75-88F8571885F2}"/>
              </a:ext>
            </a:extLst>
          </p:cNvPr>
          <p:cNvSpPr/>
          <p:nvPr/>
        </p:nvSpPr>
        <p:spPr>
          <a:xfrm>
            <a:off x="308919" y="313082"/>
            <a:ext cx="11467070" cy="62318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0C65FE-1B7C-A0DB-8A0F-6257A6C0D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42122"/>
          </a:xfrm>
        </p:spPr>
        <p:txBody>
          <a:bodyPr/>
          <a:lstStyle/>
          <a:p>
            <a:r>
              <a:rPr lang="en-US" dirty="0"/>
              <a:t>Test 4 – Video File (mov)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3DCF95-6F7F-4D96-2304-BE58EBE84F5C}"/>
              </a:ext>
            </a:extLst>
          </p:cNvPr>
          <p:cNvSpPr txBox="1"/>
          <p:nvPr/>
        </p:nvSpPr>
        <p:spPr>
          <a:xfrm>
            <a:off x="677334" y="1351722"/>
            <a:ext cx="85966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python3 detect.py </a:t>
            </a:r>
          </a:p>
          <a:p>
            <a:r>
              <a:rPr lang="en-US" sz="1400" dirty="0"/>
              <a:t>--weights yolov7-tiny.pt --conf 0.25 --img-size 640 --source inference/images/traffic.mov</a:t>
            </a:r>
          </a:p>
          <a:p>
            <a:endParaRPr lang="en-US" sz="12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D9F7853-2948-7202-6042-FE86EAC6990B}"/>
              </a:ext>
            </a:extLst>
          </p:cNvPr>
          <p:cNvSpPr txBox="1"/>
          <p:nvPr/>
        </p:nvSpPr>
        <p:spPr>
          <a:xfrm>
            <a:off x="677334" y="4832628"/>
            <a:ext cx="8793369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See Videos in “Source” and “Detect” folders</a:t>
            </a:r>
            <a:endParaRPr lang="en-US" sz="3200" dirty="0"/>
          </a:p>
          <a:p>
            <a:endParaRPr lang="en-US" dirty="0"/>
          </a:p>
          <a:p>
            <a:r>
              <a:rPr lang="en-US" dirty="0"/>
              <a:t>Video: 30 seconds</a:t>
            </a:r>
          </a:p>
          <a:p>
            <a:r>
              <a:rPr lang="en-US" dirty="0"/>
              <a:t>Time to detect: ~8 minutes</a:t>
            </a:r>
          </a:p>
        </p:txBody>
      </p:sp>
      <p:pic>
        <p:nvPicPr>
          <p:cNvPr id="5" name="Picture 4" descr="A picture containing way, scene, road, tree&#10;&#10;Description automatically generated">
            <a:extLst>
              <a:ext uri="{FF2B5EF4-FFF2-40B4-BE49-F238E27FC236}">
                <a16:creationId xmlns:a16="http://schemas.microsoft.com/office/drawing/2014/main" id="{78C005D5-AFF1-E4A2-32F9-C79B0C319B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1999895"/>
            <a:ext cx="5446643" cy="2798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4664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6EA6EEB-1DA7-2CFF-5D75-88F8571885F2}"/>
              </a:ext>
            </a:extLst>
          </p:cNvPr>
          <p:cNvSpPr/>
          <p:nvPr/>
        </p:nvSpPr>
        <p:spPr>
          <a:xfrm>
            <a:off x="308919" y="313082"/>
            <a:ext cx="11467070" cy="62318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0C65FE-1B7C-A0DB-8A0F-6257A6C0D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42122"/>
          </a:xfrm>
        </p:spPr>
        <p:txBody>
          <a:bodyPr/>
          <a:lstStyle/>
          <a:p>
            <a:r>
              <a:rPr lang="en-US" dirty="0"/>
              <a:t>Test 5 – Live Video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3DCF95-6F7F-4D96-2304-BE58EBE84F5C}"/>
              </a:ext>
            </a:extLst>
          </p:cNvPr>
          <p:cNvSpPr txBox="1"/>
          <p:nvPr/>
        </p:nvSpPr>
        <p:spPr>
          <a:xfrm>
            <a:off x="677334" y="1351722"/>
            <a:ext cx="85966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python3 detect.py </a:t>
            </a:r>
          </a:p>
          <a:p>
            <a:r>
              <a:rPr lang="en-US" sz="1400" dirty="0"/>
              <a:t>--weights yolov7-tiny.pt --conf 0.25 --img-size 640 --source 1</a:t>
            </a:r>
          </a:p>
          <a:p>
            <a:endParaRPr lang="en-US" sz="12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D9F7853-2948-7202-6042-FE86EAC6990B}"/>
              </a:ext>
            </a:extLst>
          </p:cNvPr>
          <p:cNvSpPr txBox="1"/>
          <p:nvPr/>
        </p:nvSpPr>
        <p:spPr>
          <a:xfrm>
            <a:off x="677334" y="5526156"/>
            <a:ext cx="57091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See Video in “Detect” folder</a:t>
            </a:r>
            <a:endParaRPr lang="en-US" sz="3200" dirty="0"/>
          </a:p>
        </p:txBody>
      </p:sp>
      <p:pic>
        <p:nvPicPr>
          <p:cNvPr id="5" name="Picture 4" descr="A picture containing text, indoor, electronics, display&#10;&#10;Description automatically generated">
            <a:extLst>
              <a:ext uri="{FF2B5EF4-FFF2-40B4-BE49-F238E27FC236}">
                <a16:creationId xmlns:a16="http://schemas.microsoft.com/office/drawing/2014/main" id="{A500100C-602B-8447-5EB7-CEE566F03D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126" y="1802999"/>
            <a:ext cx="6488779" cy="3819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1408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B5F7E3B-C5F1-40E0-A491-558BAFBC1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241804" y="1460500"/>
            <a:ext cx="0" cy="393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7D485920-4737-CFE0-B1CA-774D9BBDA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9471" y="816638"/>
            <a:ext cx="2291355" cy="5224724"/>
          </a:xfrm>
        </p:spPr>
        <p:txBody>
          <a:bodyPr anchor="ctr">
            <a:normAutofit/>
          </a:bodyPr>
          <a:lstStyle/>
          <a:p>
            <a:r>
              <a:rPr lang="en-US" dirty="0"/>
              <a:t>Project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1628B4-33B2-BCD3-6BC9-F5DB4AC353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72782" y="1214203"/>
            <a:ext cx="5267557" cy="5224724"/>
          </a:xfrm>
        </p:spPr>
        <p:txBody>
          <a:bodyPr anchor="ctr">
            <a:normAutofit/>
          </a:bodyPr>
          <a:lstStyle/>
          <a:p>
            <a:r>
              <a:rPr lang="en-US" b="0" dirty="0">
                <a:effectLst/>
              </a:rPr>
              <a:t>Experiment with YOLO v7. </a:t>
            </a:r>
          </a:p>
          <a:p>
            <a:r>
              <a:rPr lang="en-US" dirty="0"/>
              <a:t>Use Python, PyTorch, TorchVision, and OpenCV for deep learning and object detection.</a:t>
            </a:r>
            <a:endParaRPr lang="en-US" b="0" dirty="0">
              <a:effectLst/>
            </a:endParaRPr>
          </a:p>
          <a:p>
            <a:r>
              <a:rPr lang="en-US" dirty="0"/>
              <a:t>Use YOLO v7 to</a:t>
            </a:r>
          </a:p>
          <a:p>
            <a:pPr lvl="1"/>
            <a:r>
              <a:rPr lang="en-US" dirty="0"/>
              <a:t>Detect faces and objects on photos.</a:t>
            </a:r>
          </a:p>
          <a:p>
            <a:pPr lvl="1"/>
            <a:r>
              <a:rPr lang="en-US" dirty="0"/>
              <a:t>Detect faces and objects on videos.</a:t>
            </a:r>
          </a:p>
          <a:p>
            <a:pPr lvl="1"/>
            <a:r>
              <a:rPr lang="en-US" dirty="0"/>
              <a:t>Detect faces and objects on live camera stream.</a:t>
            </a:r>
          </a:p>
          <a:p>
            <a:r>
              <a:rPr lang="en-US" dirty="0"/>
              <a:t>And most of all, respond to Mike Schoonover’s challenge, “Now to find out how well it works on the Jetson Nano!”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48119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03AE127-802C-459A-A612-DB85B67F0D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001661-0F55-5AD3-31C3-396EC39258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950" y="1179151"/>
            <a:ext cx="3300646" cy="4463889"/>
          </a:xfrm>
        </p:spPr>
        <p:txBody>
          <a:bodyPr anchor="ctr">
            <a:normAutofit/>
          </a:bodyPr>
          <a:lstStyle/>
          <a:p>
            <a:r>
              <a:rPr lang="en-US" dirty="0"/>
              <a:t>YOLO v7</a:t>
            </a:r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9323D83D-50D6-4040-A58B-FCEA340F88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A1FE6BB-DFB2-4080-9B5E-076EF5DDE6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6670" y="1442595"/>
            <a:ext cx="0" cy="393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FB94D3-2441-F0E5-CD41-EC7F12007F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8918" y="1109145"/>
            <a:ext cx="6341016" cy="460390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b="0" i="0" dirty="0">
                <a:effectLst/>
                <a:latin typeface="proxima-nova"/>
              </a:rPr>
              <a:t>YOLOv7 (You Only Look Once version 7) is a state-of-the-art object detection algorithm that has gained popularity due to its efficiency and accuracy in detecting and identifying objects in images and videos. </a:t>
            </a:r>
          </a:p>
          <a:p>
            <a:pPr marL="0" indent="0">
              <a:buNone/>
            </a:pPr>
            <a:r>
              <a:rPr lang="en-US" b="0" i="0" dirty="0">
                <a:effectLst/>
                <a:latin typeface="proxima-nova"/>
              </a:rPr>
              <a:t>One of the main advantages of YOLOv7 is its ability to perform real-time object detection, making it suitable for use in applications such as video surveillance, autonomous vehicles, and augmented reality.</a:t>
            </a:r>
            <a:endParaRPr lang="en-US" dirty="0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F10FD715-4DCE-4779-B634-EC78315EA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1364139" y="0"/>
            <a:ext cx="842596" cy="4616289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3550583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BDDB6-1E60-FC30-3C9B-BB2EB40BC6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191" y="468112"/>
            <a:ext cx="4471724" cy="13208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Main Components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7F924DA-080C-70F4-09E7-2F307582B5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828" y="1870764"/>
            <a:ext cx="4602747" cy="409644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398A44B-CDDC-2C1E-A73B-59097B9B23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6575" y="1870764"/>
            <a:ext cx="4483024" cy="38630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B60464E-3B12-6647-E088-3495F1B6C8D5}"/>
              </a:ext>
            </a:extLst>
          </p:cNvPr>
          <p:cNvSpPr txBox="1"/>
          <p:nvPr/>
        </p:nvSpPr>
        <p:spPr>
          <a:xfrm>
            <a:off x="864973" y="5967208"/>
            <a:ext cx="2908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Jetson Nano Developer Kit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1F4196-1B7C-E802-B8D3-41396982FCC0}"/>
              </a:ext>
            </a:extLst>
          </p:cNvPr>
          <p:cNvSpPr txBox="1"/>
          <p:nvPr/>
        </p:nvSpPr>
        <p:spPr>
          <a:xfrm>
            <a:off x="5885935" y="5894512"/>
            <a:ext cx="33355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Logitech HD Pro Webcam C920</a:t>
            </a:r>
          </a:p>
        </p:txBody>
      </p:sp>
    </p:spTree>
    <p:extLst>
      <p:ext uri="{BB962C8B-B14F-4D97-AF65-F5344CB8AC3E}">
        <p14:creationId xmlns:p14="http://schemas.microsoft.com/office/powerpoint/2010/main" val="18941810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45FE1D-C326-18DA-08A1-591F7EF67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B107F-D29B-47EA-A22E-FEF6F0D66D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30627"/>
            <a:ext cx="8596668" cy="4510736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Download the latest SD card image from: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2"/>
              </a:rPr>
              <a:t>https://developer.nvidia.com/embedded/learn/get-started-jetson-nano-devkit#write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Boot up Jetson Nano and do initial setup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Download and install pre-requisites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$ </a:t>
            </a:r>
            <a:r>
              <a:rPr lang="en-US" dirty="0" err="1"/>
              <a:t>sudo</a:t>
            </a:r>
            <a:r>
              <a:rPr lang="en-US" dirty="0"/>
              <a:t> apt update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$ </a:t>
            </a:r>
            <a:r>
              <a:rPr lang="en-US" dirty="0" err="1"/>
              <a:t>sudo</a:t>
            </a:r>
            <a:r>
              <a:rPr lang="en-US" dirty="0"/>
              <a:t> apt install python3-pip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$ pip check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$ </a:t>
            </a:r>
            <a:r>
              <a:rPr lang="en-US" dirty="0" err="1"/>
              <a:t>sudo</a:t>
            </a:r>
            <a:r>
              <a:rPr lang="en-US" dirty="0"/>
              <a:t> apt install libfreetype6-dev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$ pip3 install --upgrade pip </a:t>
            </a:r>
            <a:r>
              <a:rPr lang="en-US" dirty="0" err="1"/>
              <a:t>setuptools</a:t>
            </a:r>
            <a:r>
              <a:rPr lang="en-US" dirty="0"/>
              <a:t> wheel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$ python3 -m pip install --upgrade --force-</a:t>
            </a:r>
            <a:r>
              <a:rPr lang="en-US" dirty="0" err="1"/>
              <a:t>reninstall</a:t>
            </a:r>
            <a:r>
              <a:rPr lang="en-US" dirty="0"/>
              <a:t> pip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$ pip3 install </a:t>
            </a:r>
            <a:r>
              <a:rPr lang="en-US" dirty="0" err="1"/>
              <a:t>numpy</a:t>
            </a:r>
            <a:r>
              <a:rPr lang="en-US" dirty="0"/>
              <a:t>==1.19.4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41718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6EA6EEB-1DA7-2CFF-5D75-88F8571885F2}"/>
              </a:ext>
            </a:extLst>
          </p:cNvPr>
          <p:cNvSpPr/>
          <p:nvPr/>
        </p:nvSpPr>
        <p:spPr>
          <a:xfrm>
            <a:off x="308919" y="313082"/>
            <a:ext cx="11467070" cy="62318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0C65FE-1B7C-A0DB-8A0F-6257A6C0D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42122"/>
          </a:xfrm>
        </p:spPr>
        <p:txBody>
          <a:bodyPr/>
          <a:lstStyle/>
          <a:p>
            <a:r>
              <a:rPr lang="en-US" dirty="0"/>
              <a:t>Installation (continued)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3DCF95-6F7F-4D96-2304-BE58EBE84F5C}"/>
              </a:ext>
            </a:extLst>
          </p:cNvPr>
          <p:cNvSpPr txBox="1"/>
          <p:nvPr/>
        </p:nvSpPr>
        <p:spPr>
          <a:xfrm>
            <a:off x="677334" y="1454623"/>
            <a:ext cx="654841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Download and install YOLO v7 repository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$ git clone </a:t>
            </a:r>
            <a:r>
              <a:rPr lang="en-US" dirty="0">
                <a:hlinkClick r:id="rId2"/>
              </a:rPr>
              <a:t>https://github.com/WongKinYiu/yolov7.git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$ cd yolov7</a:t>
            </a:r>
          </a:p>
          <a:p>
            <a:endParaRPr lang="en-US" sz="12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7F49B45-E7B7-BA8B-6BD4-E940B6A116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2797" y="2136468"/>
            <a:ext cx="6099313" cy="4266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3326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6EA6EEB-1DA7-2CFF-5D75-88F8571885F2}"/>
              </a:ext>
            </a:extLst>
          </p:cNvPr>
          <p:cNvSpPr/>
          <p:nvPr/>
        </p:nvSpPr>
        <p:spPr>
          <a:xfrm>
            <a:off x="308919" y="313082"/>
            <a:ext cx="11467070" cy="62318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0C65FE-1B7C-A0DB-8A0F-6257A6C0D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42122"/>
          </a:xfrm>
        </p:spPr>
        <p:txBody>
          <a:bodyPr/>
          <a:lstStyle/>
          <a:p>
            <a:r>
              <a:rPr lang="en-US" dirty="0"/>
              <a:t>Installation (continued)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3DCF95-6F7F-4D96-2304-BE58EBE84F5C}"/>
              </a:ext>
            </a:extLst>
          </p:cNvPr>
          <p:cNvSpPr txBox="1"/>
          <p:nvPr/>
        </p:nvSpPr>
        <p:spPr>
          <a:xfrm>
            <a:off x="677334" y="1454623"/>
            <a:ext cx="654841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404040"/>
                </a:solidFill>
                <a:effectLst/>
              </a:rPr>
              <a:t>Edit then run </a:t>
            </a:r>
            <a:r>
              <a:rPr lang="en-US" dirty="0" err="1">
                <a:solidFill>
                  <a:srgbClr val="404040"/>
                </a:solidFill>
                <a:effectLst/>
              </a:rPr>
              <a:t>requirements.txt</a:t>
            </a:r>
            <a:r>
              <a:rPr lang="en-US" dirty="0">
                <a:solidFill>
                  <a:srgbClr val="404040"/>
                </a:solidFill>
                <a:effectLst/>
              </a:rPr>
              <a:t> file</a:t>
            </a:r>
            <a:endParaRPr lang="en-US" dirty="0"/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 dirty="0"/>
              <a:t>$ </a:t>
            </a:r>
            <a:r>
              <a:rPr lang="en-US" dirty="0" err="1"/>
              <a:t>gedit</a:t>
            </a:r>
            <a:r>
              <a:rPr lang="en-US" dirty="0"/>
              <a:t> </a:t>
            </a:r>
            <a:r>
              <a:rPr lang="en-US" dirty="0" err="1"/>
              <a:t>requirements.txt</a:t>
            </a:r>
            <a:endParaRPr lang="en-US" dirty="0"/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 dirty="0"/>
              <a:t>comment out 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Matplotlib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 err="1"/>
              <a:t>Numpy</a:t>
            </a:r>
            <a:endParaRPr lang="en-US" dirty="0"/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 err="1"/>
              <a:t>opencv</a:t>
            </a:r>
            <a:r>
              <a:rPr lang="en-US" dirty="0"/>
              <a:t>-python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Torch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 err="1"/>
              <a:t>Torchvision</a:t>
            </a:r>
            <a:endParaRPr lang="en-US" dirty="0"/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 err="1"/>
              <a:t>thop</a:t>
            </a:r>
            <a:r>
              <a:rPr lang="en-US" dirty="0"/>
              <a:t>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$ pip3 install -r </a:t>
            </a:r>
            <a:r>
              <a:rPr lang="en-US" dirty="0" err="1"/>
              <a:t>requirements.txt</a:t>
            </a:r>
            <a:endParaRPr lang="en-US" dirty="0"/>
          </a:p>
          <a:p>
            <a:endParaRPr lang="en-US" sz="12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4E17E17-E7F7-BD26-D5DF-67E24A4204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8006" y="1454623"/>
            <a:ext cx="5466498" cy="4668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9847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45FE1D-C326-18DA-08A1-591F7EF67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Installation (continued)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B107F-D29B-47EA-A22E-FEF6F0D66D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30627"/>
            <a:ext cx="8596668" cy="5128590"/>
          </a:xfrm>
        </p:spPr>
        <p:txBody>
          <a:bodyPr>
            <a:normAutofit fontScale="850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100" dirty="0"/>
              <a:t>Download </a:t>
            </a:r>
            <a:r>
              <a:rPr lang="en-US" sz="2100" dirty="0" err="1"/>
              <a:t>PyTorch</a:t>
            </a:r>
            <a:r>
              <a:rPr lang="en-US" sz="2100" dirty="0"/>
              <a:t> v1.8.0 from </a:t>
            </a:r>
            <a:r>
              <a:rPr lang="en-US" sz="2100" dirty="0">
                <a:hlinkClick r:id="rId2"/>
              </a:rPr>
              <a:t>https://forums.developer.nvidia.com/t/pytorch-for-jetson/72048</a:t>
            </a:r>
            <a:r>
              <a:rPr lang="en-US" sz="2100" dirty="0"/>
              <a:t>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333333"/>
                </a:solidFill>
                <a:effectLst/>
              </a:rPr>
              <a:t>download </a:t>
            </a:r>
            <a:r>
              <a:rPr lang="en-US" sz="1800" dirty="0"/>
              <a:t>torch-1.8.0-cp36-cp36m-linux_aarch64.whl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dirty="0"/>
              <a:t>$ </a:t>
            </a:r>
            <a:r>
              <a:rPr lang="en-US" sz="1800" dirty="0" err="1"/>
              <a:t>wget</a:t>
            </a:r>
            <a:r>
              <a:rPr lang="en-US" sz="1800" dirty="0"/>
              <a:t> https://</a:t>
            </a:r>
            <a:r>
              <a:rPr lang="en-US" sz="1800" dirty="0" err="1"/>
              <a:t>nvidia.box.com</a:t>
            </a:r>
            <a:r>
              <a:rPr lang="en-US" sz="1800" dirty="0"/>
              <a:t>/shared/static/p57jwntv436lfrd78inwl7iml6p13fzh.whl -O </a:t>
            </a:r>
            <a:r>
              <a:rPr lang="en-US" sz="1800" dirty="0">
                <a:solidFill>
                  <a:srgbClr val="333333"/>
                </a:solidFill>
                <a:effectLst/>
              </a:rPr>
              <a:t>torch-1.8.0-cp36-cp36m-linux_aarch64.whl</a:t>
            </a:r>
            <a:endParaRPr lang="en-US" sz="18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dirty="0"/>
              <a:t>$ </a:t>
            </a:r>
            <a:r>
              <a:rPr lang="en-US" sz="1800" dirty="0" err="1"/>
              <a:t>sudo</a:t>
            </a:r>
            <a:r>
              <a:rPr lang="en-US" sz="1800" dirty="0"/>
              <a:t> apt-get install python3-pip </a:t>
            </a:r>
            <a:r>
              <a:rPr lang="en-US" sz="1800" dirty="0" err="1"/>
              <a:t>libopenblas</a:t>
            </a:r>
            <a:r>
              <a:rPr lang="en-US" sz="1800" dirty="0"/>
              <a:t>-base </a:t>
            </a:r>
            <a:r>
              <a:rPr lang="en-US" sz="1800" dirty="0" err="1"/>
              <a:t>libopenmpi</a:t>
            </a:r>
            <a:r>
              <a:rPr lang="en-US" sz="1800" dirty="0"/>
              <a:t>-dev </a:t>
            </a:r>
            <a:r>
              <a:rPr lang="en-US" sz="1800" dirty="0" err="1"/>
              <a:t>libomp</a:t>
            </a:r>
            <a:r>
              <a:rPr lang="en-US" sz="1800" dirty="0"/>
              <a:t>-dev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dirty="0"/>
              <a:t>$ pip3 install </a:t>
            </a:r>
            <a:r>
              <a:rPr lang="en-US" sz="1800" dirty="0" err="1"/>
              <a:t>Cython</a:t>
            </a:r>
            <a:endParaRPr lang="en-US" sz="18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dirty="0"/>
              <a:t>$ pip3 install </a:t>
            </a:r>
            <a:r>
              <a:rPr lang="en-US" sz="1800" dirty="0">
                <a:solidFill>
                  <a:srgbClr val="333333"/>
                </a:solidFill>
                <a:effectLst/>
              </a:rPr>
              <a:t>torch-1.8.0-cp36-cp36m-linux_aarch64.whl</a:t>
            </a:r>
            <a:endParaRPr lang="en-US" sz="1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100" dirty="0">
                <a:solidFill>
                  <a:srgbClr val="404040"/>
                </a:solidFill>
                <a:effectLst/>
              </a:rPr>
              <a:t>Download and install</a:t>
            </a:r>
            <a:r>
              <a:rPr lang="en-US" sz="2100" dirty="0">
                <a:solidFill>
                  <a:srgbClr val="333333"/>
                </a:solidFill>
                <a:effectLst/>
              </a:rPr>
              <a:t> </a:t>
            </a:r>
            <a:r>
              <a:rPr lang="en-US" sz="2100" dirty="0" err="1">
                <a:solidFill>
                  <a:srgbClr val="333333"/>
                </a:solidFill>
                <a:effectLst/>
              </a:rPr>
              <a:t>TorchVision</a:t>
            </a:r>
            <a:endParaRPr lang="en-US" sz="21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dirty="0"/>
              <a:t>$ </a:t>
            </a:r>
            <a:r>
              <a:rPr lang="en-US" sz="1800" dirty="0" err="1"/>
              <a:t>sudo</a:t>
            </a:r>
            <a:r>
              <a:rPr lang="en-US" sz="1800" dirty="0"/>
              <a:t> apt-get install </a:t>
            </a:r>
            <a:r>
              <a:rPr lang="en-US" sz="1800" dirty="0" err="1"/>
              <a:t>libjpeg</a:t>
            </a:r>
            <a:r>
              <a:rPr lang="en-US" sz="1800" dirty="0"/>
              <a:t>-dev zlib1g-dev libpython3-dev </a:t>
            </a:r>
            <a:r>
              <a:rPr lang="en-US" sz="1800" dirty="0" err="1"/>
              <a:t>libavcodec</a:t>
            </a:r>
            <a:r>
              <a:rPr lang="en-US" sz="1800" dirty="0"/>
              <a:t>-dev </a:t>
            </a:r>
            <a:r>
              <a:rPr lang="en-US" sz="1800" dirty="0" err="1"/>
              <a:t>libavformat</a:t>
            </a:r>
            <a:r>
              <a:rPr lang="en-US" sz="1800" dirty="0"/>
              <a:t>-dev </a:t>
            </a:r>
            <a:r>
              <a:rPr lang="en-US" sz="1800" dirty="0" err="1"/>
              <a:t>libswscale</a:t>
            </a:r>
            <a:r>
              <a:rPr lang="en-US" sz="1800" dirty="0"/>
              <a:t>-dev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dirty="0"/>
              <a:t>$ git clone --branch v0.9.0 https://</a:t>
            </a:r>
            <a:r>
              <a:rPr lang="en-US" sz="1800" dirty="0" err="1"/>
              <a:t>github.com</a:t>
            </a:r>
            <a:r>
              <a:rPr lang="en-US" sz="1800" dirty="0"/>
              <a:t>/</a:t>
            </a:r>
            <a:r>
              <a:rPr lang="en-US" sz="1800" dirty="0" err="1"/>
              <a:t>pytorch</a:t>
            </a:r>
            <a:r>
              <a:rPr lang="en-US" sz="1800" dirty="0"/>
              <a:t>/vision </a:t>
            </a:r>
            <a:r>
              <a:rPr lang="en-US" sz="1800" dirty="0" err="1"/>
              <a:t>torchvision</a:t>
            </a:r>
            <a:r>
              <a:rPr lang="en-US" sz="1800" dirty="0"/>
              <a:t>   # see below for version of </a:t>
            </a:r>
            <a:r>
              <a:rPr lang="en-US" sz="1800" dirty="0" err="1"/>
              <a:t>torchvision</a:t>
            </a:r>
            <a:r>
              <a:rPr lang="en-US" sz="1800" dirty="0"/>
              <a:t> to download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dirty="0"/>
              <a:t>$ cd </a:t>
            </a:r>
            <a:r>
              <a:rPr lang="en-US" sz="1800" dirty="0" err="1"/>
              <a:t>torchvision</a:t>
            </a:r>
            <a:endParaRPr lang="en-US" sz="18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dirty="0"/>
              <a:t>$ export BUILD_VERSION=0.9.0 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dirty="0"/>
              <a:t>$ python3 </a:t>
            </a:r>
            <a:r>
              <a:rPr lang="en-US" sz="1800" dirty="0" err="1"/>
              <a:t>setup.py</a:t>
            </a:r>
            <a:r>
              <a:rPr lang="en-US" sz="1800" dirty="0"/>
              <a:t> install --user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dirty="0"/>
              <a:t>$ cd ../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54916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43D23-8854-5BAE-F267-BA48E29FF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YOLO Detect Command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ED2F43-2D75-25B3-CBEC-2ED6E12443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49606"/>
            <a:ext cx="8596668" cy="3437310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Command</a:t>
            </a:r>
            <a:r>
              <a:rPr lang="en-US" dirty="0"/>
              <a:t>: python3 detect </a:t>
            </a: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EBF578AC-8A87-1D33-7187-AA89EE8DFC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8520028"/>
              </p:ext>
            </p:extLst>
          </p:nvPr>
        </p:nvGraphicFramePr>
        <p:xfrm>
          <a:off x="677334" y="2228726"/>
          <a:ext cx="8794656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38483">
                  <a:extLst>
                    <a:ext uri="{9D8B030D-6E8A-4147-A177-3AD203B41FA5}">
                      <a16:colId xmlns:a16="http://schemas.microsoft.com/office/drawing/2014/main" val="4082161546"/>
                    </a:ext>
                  </a:extLst>
                </a:gridCol>
                <a:gridCol w="2782957">
                  <a:extLst>
                    <a:ext uri="{9D8B030D-6E8A-4147-A177-3AD203B41FA5}">
                      <a16:colId xmlns:a16="http://schemas.microsoft.com/office/drawing/2014/main" val="255281901"/>
                    </a:ext>
                  </a:extLst>
                </a:gridCol>
                <a:gridCol w="4373216">
                  <a:extLst>
                    <a:ext uri="{9D8B030D-6E8A-4147-A177-3AD203B41FA5}">
                      <a16:colId xmlns:a16="http://schemas.microsoft.com/office/drawing/2014/main" val="1685404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Parameter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Example 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79414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--weights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Standard weights file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yolov7.pt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46682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Small weights file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yolov7-tiny.pt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90706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--conf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Confidence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59364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--img-size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Size of Image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640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0259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--source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Location of image file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inference/images/people.jpg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88315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Location of video file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inference/images/street.mp4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40360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Camera Device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 or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64559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60676147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1501</TotalTime>
  <Words>706</Words>
  <Application>Microsoft Macintosh PowerPoint</Application>
  <PresentationFormat>Widescreen</PresentationFormat>
  <Paragraphs>105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proxima-nova</vt:lpstr>
      <vt:lpstr>Trebuchet MS</vt:lpstr>
      <vt:lpstr>Wingdings 3</vt:lpstr>
      <vt:lpstr>Facet</vt:lpstr>
      <vt:lpstr>Object Detection with YOLO v7 and Jetson Nano</vt:lpstr>
      <vt:lpstr>Project</vt:lpstr>
      <vt:lpstr>YOLO v7</vt:lpstr>
      <vt:lpstr>Main Components</vt:lpstr>
      <vt:lpstr>Installation</vt:lpstr>
      <vt:lpstr>Installation (continued)</vt:lpstr>
      <vt:lpstr>Installation (continued)</vt:lpstr>
      <vt:lpstr>Installation (continued)</vt:lpstr>
      <vt:lpstr>YOLO Detect Command </vt:lpstr>
      <vt:lpstr>Testing</vt:lpstr>
      <vt:lpstr>Test 1 – Image File (JPG)</vt:lpstr>
      <vt:lpstr>Test 2 – Image File (PNG)</vt:lpstr>
      <vt:lpstr>Test 3 – Video File (MP4)</vt:lpstr>
      <vt:lpstr>Test 4 – Video File (mov)</vt:lpstr>
      <vt:lpstr>Test 5 – Live Video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Hexapod Robot</dc:title>
  <dc:creator>Mike Soniat</dc:creator>
  <cp:lastModifiedBy>Mike Soniat</cp:lastModifiedBy>
  <cp:revision>34</cp:revision>
  <dcterms:created xsi:type="dcterms:W3CDTF">2022-11-04T18:07:01Z</dcterms:created>
  <dcterms:modified xsi:type="dcterms:W3CDTF">2023-02-05T22:27:20Z</dcterms:modified>
</cp:coreProperties>
</file>

<file path=docProps/thumbnail.jpeg>
</file>